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7" r:id="rId4"/>
    <p:sldId id="276" r:id="rId5"/>
    <p:sldId id="259" r:id="rId6"/>
    <p:sldId id="260" r:id="rId7"/>
    <p:sldId id="261" r:id="rId8"/>
    <p:sldId id="262" r:id="rId9"/>
    <p:sldId id="263" r:id="rId10"/>
    <p:sldId id="275" r:id="rId11"/>
    <p:sldId id="288" r:id="rId12"/>
    <p:sldId id="264" r:id="rId13"/>
    <p:sldId id="265" r:id="rId14"/>
    <p:sldId id="266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71"/>
    <p:restoredTop sz="94698"/>
  </p:normalViewPr>
  <p:slideViewPr>
    <p:cSldViewPr snapToGrid="0" snapToObjects="1">
      <p:cViewPr varScale="1">
        <p:scale>
          <a:sx n="222" d="100"/>
          <a:sy n="222" d="100"/>
        </p:scale>
        <p:origin x="10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8" d="100"/>
        <a:sy n="1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EA39C-61E6-F748-97B4-965C0A6BEE4C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FDE03-BEDE-8F49-9C70-FE854770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7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1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2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2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0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oin.slack.com/t/introtorlucbtbsi/shared_invite/zt-flhuxmhu-rmGkBUOIpSxzI3d8I5F_yQ" TargetMode="External"/><Relationship Id="rId3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ott-moura.github.io/rl/" TargetMode="External"/><Relationship Id="rId3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109/MCAS.2009.933854" TargetMode="External"/><Relationship Id="rId3" Type="http://schemas.openxmlformats.org/officeDocument/2006/relationships/hyperlink" Target="https://onlinelibrary.wiley.com/doi/book/10.1002/9780470544785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3" Type="http://schemas.openxmlformats.org/officeDocument/2006/relationships/image" Target="../media/image13.tiff"/><Relationship Id="rId14" Type="http://schemas.openxmlformats.org/officeDocument/2006/relationships/hyperlink" Target="https://www.linkedin.com/groups/706832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smoura@berkeley.edu" TargetMode="External"/><Relationship Id="rId4" Type="http://schemas.openxmlformats.org/officeDocument/2006/relationships/image" Target="../media/image14.jpeg"/><Relationship Id="rId5" Type="http://schemas.openxmlformats.org/officeDocument/2006/relationships/hyperlink" Target="mailto:sspark@berkeley.edu" TargetMode="External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hyperlink" Target="mailto:zxyyx48@163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ott-moura.github.io/rl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20" Type="http://schemas.openxmlformats.org/officeDocument/2006/relationships/image" Target="../media/image36.jpeg"/><Relationship Id="rId21" Type="http://schemas.openxmlformats.org/officeDocument/2006/relationships/image" Target="../media/image37.jpeg"/><Relationship Id="rId22" Type="http://schemas.openxmlformats.org/officeDocument/2006/relationships/image" Target="../media/image38.tiff"/><Relationship Id="rId23" Type="http://schemas.openxmlformats.org/officeDocument/2006/relationships/image" Target="../media/image39.jpeg"/><Relationship Id="rId24" Type="http://schemas.openxmlformats.org/officeDocument/2006/relationships/image" Target="../media/image40.jpeg"/><Relationship Id="rId25" Type="http://schemas.openxmlformats.org/officeDocument/2006/relationships/image" Target="../media/image41.jpeg"/><Relationship Id="rId26" Type="http://schemas.openxmlformats.org/officeDocument/2006/relationships/image" Target="../media/image42.jpeg"/><Relationship Id="rId27" Type="http://schemas.openxmlformats.org/officeDocument/2006/relationships/image" Target="../media/image43.jpeg"/><Relationship Id="rId28" Type="http://schemas.openxmlformats.org/officeDocument/2006/relationships/image" Target="../media/image44.jpeg"/><Relationship Id="rId29" Type="http://schemas.openxmlformats.org/officeDocument/2006/relationships/image" Target="../media/image45.jpeg"/><Relationship Id="rId30" Type="http://schemas.openxmlformats.org/officeDocument/2006/relationships/image" Target="../media/image46.jpeg"/><Relationship Id="rId10" Type="http://schemas.openxmlformats.org/officeDocument/2006/relationships/image" Target="../media/image26.tiff"/><Relationship Id="rId11" Type="http://schemas.openxmlformats.org/officeDocument/2006/relationships/image" Target="../media/image27.tiff"/><Relationship Id="rId12" Type="http://schemas.openxmlformats.org/officeDocument/2006/relationships/image" Target="../media/image28.tiff"/><Relationship Id="rId13" Type="http://schemas.openxmlformats.org/officeDocument/2006/relationships/image" Target="../media/image29.tiff"/><Relationship Id="rId14" Type="http://schemas.openxmlformats.org/officeDocument/2006/relationships/image" Target="../media/image30.tiff"/><Relationship Id="rId15" Type="http://schemas.openxmlformats.org/officeDocument/2006/relationships/image" Target="../media/image31.tiff"/><Relationship Id="rId16" Type="http://schemas.openxmlformats.org/officeDocument/2006/relationships/image" Target="../media/image32.tiff"/><Relationship Id="rId17" Type="http://schemas.openxmlformats.org/officeDocument/2006/relationships/image" Target="../media/image33.jpeg"/><Relationship Id="rId18" Type="http://schemas.openxmlformats.org/officeDocument/2006/relationships/image" Target="../media/image34.jpeg"/><Relationship Id="rId19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1116"/>
            <a:ext cx="12192000" cy="135174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Reinforcement Learning</a:t>
            </a:r>
            <a:br>
              <a:rPr lang="en-US" dirty="0"/>
            </a:br>
            <a:r>
              <a:rPr lang="en-US" sz="2700" dirty="0"/>
              <a:t>w/ some applications to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6040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LEC </a:t>
            </a:r>
            <a:r>
              <a:rPr lang="en-US" dirty="0" smtClean="0">
                <a:solidFill>
                  <a:schemeClr val="accent1"/>
                </a:solidFill>
              </a:rPr>
              <a:t>1a: Course Organization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/>
              <a:t>Instructors: Professor </a:t>
            </a:r>
            <a:r>
              <a:rPr lang="en-US" dirty="0"/>
              <a:t>Scott </a:t>
            </a:r>
            <a:r>
              <a:rPr lang="en-US" dirty="0" smtClean="0"/>
              <a:t>Moura &amp; </a:t>
            </a:r>
            <a:r>
              <a:rPr lang="en-US" dirty="0" err="1" smtClean="0"/>
              <a:t>Saehong</a:t>
            </a:r>
            <a:r>
              <a:rPr lang="en-US" dirty="0" smtClean="0"/>
              <a:t> Park</a:t>
            </a:r>
          </a:p>
          <a:p>
            <a:r>
              <a:rPr lang="en-US" dirty="0" smtClean="0"/>
              <a:t>TA: Xinyi Zhao</a:t>
            </a:r>
            <a:endParaRPr lang="en-US" dirty="0"/>
          </a:p>
          <a:p>
            <a:r>
              <a:rPr lang="en-US" dirty="0"/>
              <a:t>Summer </a:t>
            </a:r>
            <a:r>
              <a:rPr lang="en-US" dirty="0" smtClean="0"/>
              <a:t>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3704860"/>
            <a:ext cx="685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9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1" y="111350"/>
            <a:ext cx="10515600" cy="1325563"/>
          </a:xfrm>
        </p:spPr>
        <p:txBody>
          <a:bodyPr/>
          <a:lstStyle/>
          <a:p>
            <a:r>
              <a:rPr lang="en-US" dirty="0"/>
              <a:t>WeChat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64" y="1324427"/>
            <a:ext cx="3594100" cy="477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21645" r="4635" b="21530"/>
          <a:stretch/>
        </p:blipFill>
        <p:spPr>
          <a:xfrm>
            <a:off x="8306715" y="1436914"/>
            <a:ext cx="3406314" cy="4550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t="16826" r="3648" b="16825"/>
          <a:stretch/>
        </p:blipFill>
        <p:spPr>
          <a:xfrm>
            <a:off x="576941" y="1436913"/>
            <a:ext cx="3537859" cy="4550228"/>
          </a:xfrm>
          <a:prstGeom prst="rect">
            <a:avLst/>
          </a:prstGeom>
        </p:spPr>
      </p:pic>
      <p:pic>
        <p:nvPicPr>
          <p:cNvPr id="1028" name="Picture 4" descr="ogo, wecha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883" y="47389"/>
            <a:ext cx="1344844" cy="13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Click to Join!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err="1">
                <a:hlinkClick r:id="rId2"/>
              </a:rPr>
              <a:t>join.slack.com</a:t>
            </a:r>
            <a:r>
              <a:rPr lang="en-US" dirty="0">
                <a:hlinkClick r:id="rId2"/>
              </a:rPr>
              <a:t>/t/</a:t>
            </a:r>
            <a:r>
              <a:rPr lang="en-US" dirty="0" err="1">
                <a:hlinkClick r:id="rId2"/>
              </a:rPr>
              <a:t>introtorlucbtbsi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shared_invite</a:t>
            </a:r>
            <a:r>
              <a:rPr lang="en-US" dirty="0">
                <a:hlinkClick r:id="rId2"/>
              </a:rPr>
              <a:t>/zt-flhuxmhu-rmGkBUOIpSxzI3d8I5F_yQ</a:t>
            </a:r>
            <a:endParaRPr lang="en-US" dirty="0"/>
          </a:p>
        </p:txBody>
      </p:sp>
      <p:pic>
        <p:nvPicPr>
          <p:cNvPr id="2050" name="Picture 2" descr="lack Integration - Drop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9" y="82445"/>
            <a:ext cx="4093029" cy="167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0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0318"/>
            <a:ext cx="5502331" cy="468779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</a:rPr>
              <a:t>Lectures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 smtClean="0"/>
              <a:t>Pre-recorded videos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 smtClean="0"/>
              <a:t>During lecture time, watch videos, pause, discuss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</a:rPr>
              <a:t>Notes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 smtClean="0"/>
              <a:t>Course </a:t>
            </a:r>
            <a:r>
              <a:rPr lang="en-US" dirty="0"/>
              <a:t>notes available at </a:t>
            </a:r>
            <a:r>
              <a:rPr lang="en-US" dirty="0">
                <a:hlinkClick r:id="rId2"/>
              </a:rPr>
              <a:t>https://scott-moura.github.io/rl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b="1" dirty="0" smtClean="0">
                <a:solidFill>
                  <a:srgbClr val="0070C0"/>
                </a:solidFill>
              </a:rPr>
              <a:t>Assignments</a:t>
            </a:r>
            <a:endParaRPr lang="en-US" b="1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Two assignments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Application to Offshore Wind Energy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75" y="0"/>
            <a:ext cx="3897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6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058" y="4473"/>
            <a:ext cx="10515600" cy="1092807"/>
          </a:xfrm>
        </p:spPr>
        <p:txBody>
          <a:bodyPr/>
          <a:lstStyle/>
          <a:p>
            <a:r>
              <a:rPr lang="en-US"/>
              <a:t>Textbooks (none </a:t>
            </a:r>
            <a:r>
              <a:rPr lang="en-US" dirty="0"/>
              <a:t>are required)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058" y="964276"/>
            <a:ext cx="11481262" cy="589372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following are recommended for additional background: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D. P. </a:t>
            </a:r>
            <a:r>
              <a:rPr lang="en-US" sz="2400" dirty="0" err="1"/>
              <a:t>Bertsekas</a:t>
            </a:r>
            <a:r>
              <a:rPr lang="en-US" sz="2400" dirty="0"/>
              <a:t> and J. </a:t>
            </a:r>
            <a:r>
              <a:rPr lang="en-US" sz="2400" dirty="0" err="1"/>
              <a:t>Tsitsiklis</a:t>
            </a:r>
            <a:r>
              <a:rPr lang="en-US" sz="2400" dirty="0"/>
              <a:t>, </a:t>
            </a:r>
            <a:r>
              <a:rPr lang="en-US" sz="2400" u="sng" dirty="0"/>
              <a:t>Neuro-Dynamic Programming</a:t>
            </a:r>
            <a:r>
              <a:rPr lang="en-US" sz="2400" dirty="0"/>
              <a:t>, Athena Scientific, 1996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﻿Powell, W. B. (2007). Approximate Dynamic Programming: Solving the curses of dimensionality (Vol. 703). John Wiley &amp; Sons.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R. S. Sutton and A. G. </a:t>
            </a:r>
            <a:r>
              <a:rPr lang="en-US" sz="2400" dirty="0" err="1"/>
              <a:t>Barto</a:t>
            </a:r>
            <a:r>
              <a:rPr lang="en-US" sz="2400" dirty="0"/>
              <a:t>, </a:t>
            </a:r>
            <a:r>
              <a:rPr lang="en-US" sz="2400" u="sng" dirty="0"/>
              <a:t>Reinforcement Learning: An Introduction</a:t>
            </a:r>
            <a:r>
              <a:rPr lang="en-US" sz="2400" dirty="0"/>
              <a:t>, 2017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﻿Lewis, F., &amp; </a:t>
            </a:r>
            <a:r>
              <a:rPr lang="en-US" sz="2400" dirty="0" err="1"/>
              <a:t>Vrabie</a:t>
            </a:r>
            <a:r>
              <a:rPr lang="en-US" sz="2400" dirty="0"/>
              <a:t>, D. (2009). Reinforcement learning and adaptive dynamic programming for feedback control. IEEE Circuits and Systems Magazine, 9(3), 32–50. </a:t>
            </a:r>
            <a:r>
              <a:rPr lang="en-US" sz="2400" dirty="0">
                <a:hlinkClick r:id="rId2"/>
              </a:rPr>
              <a:t>http://doi.org/10.1109/MCAS.2009.933854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﻿Lewis, F. L., &amp; </a:t>
            </a:r>
            <a:r>
              <a:rPr lang="en-US" sz="2400" dirty="0" err="1"/>
              <a:t>Vrabie</a:t>
            </a:r>
            <a:r>
              <a:rPr lang="en-US" sz="2400" dirty="0"/>
              <a:t>, D. (2009). Reinforcement learning and adaptive dynamic programming for feedback control. IEEE Circuits and Systems Magazine, 9(3), 32–50. </a:t>
            </a:r>
            <a:r>
              <a:rPr lang="en-US" sz="2400" dirty="0">
                <a:hlinkClick r:id="rId2"/>
              </a:rPr>
              <a:t>http://doi.org/10.1109/MCAS.2009.933854</a:t>
            </a:r>
            <a:r>
              <a:rPr lang="en-US" sz="24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J. Si, A. </a:t>
            </a:r>
            <a:r>
              <a:rPr lang="en-US" sz="2400" dirty="0" err="1"/>
              <a:t>Barto</a:t>
            </a:r>
            <a:r>
              <a:rPr lang="en-US" sz="2400" dirty="0"/>
              <a:t>, W. Powell D. Wunsch (2004). </a:t>
            </a:r>
            <a:r>
              <a:rPr lang="en-US" sz="2400" dirty="0">
                <a:hlinkClick r:id="rId3"/>
              </a:rPr>
              <a:t>Handbook of Learning and Approximate Dynamic Programming</a:t>
            </a:r>
            <a:r>
              <a:rPr lang="en-US" sz="24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/>
        </p:nvSpPr>
        <p:spPr>
          <a:xfrm>
            <a:off x="472439" y="1562810"/>
            <a:ext cx="11441686" cy="501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814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Straight scale</a:t>
            </a:r>
            <a:r>
              <a:rPr lang="en-US" dirty="0"/>
              <a:t> (we may curve up, but it has never been necessary)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12" y="60385"/>
            <a:ext cx="9577823" cy="143595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9807" y="60385"/>
            <a:ext cx="10515600" cy="851474"/>
          </a:xfrm>
        </p:spPr>
        <p:txBody>
          <a:bodyPr/>
          <a:lstStyle/>
          <a:p>
            <a:r>
              <a:rPr lang="en-US"/>
              <a:t>Grading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94692"/>
              </p:ext>
            </p:extLst>
          </p:nvPr>
        </p:nvGraphicFramePr>
        <p:xfrm>
          <a:off x="472439" y="2196508"/>
          <a:ext cx="11242233" cy="21228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9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151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88967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Participation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Based on attendance and interaction. </a:t>
                      </a:r>
                      <a:endParaRPr lang="en-US" sz="2800" dirty="0" smtClean="0"/>
                    </a:p>
                    <a:p>
                      <a:r>
                        <a:rPr lang="en-US" sz="2800" dirty="0" smtClean="0"/>
                        <a:t>Award </a:t>
                      </a:r>
                      <a:r>
                        <a:rPr lang="en-US" sz="2800" dirty="0"/>
                        <a:t>at instructor’s discretion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967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Assignments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Two assignments, 25</a:t>
                      </a:r>
                      <a:r>
                        <a:rPr lang="en-US" sz="2800" baseline="0" dirty="0" smtClean="0"/>
                        <a:t>pts each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8967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100pts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1434" cy="1325563"/>
          </a:xfrm>
        </p:spPr>
        <p:txBody>
          <a:bodyPr/>
          <a:lstStyle/>
          <a:p>
            <a:r>
              <a:rPr lang="en-US" dirty="0"/>
              <a:t>How to Succeed </a:t>
            </a:r>
            <a:r>
              <a:rPr lang="en-US" sz="3200" dirty="0" smtClean="0"/>
              <a:t>(in Remote Learning Courses)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490"/>
            <a:ext cx="10515600" cy="5391509"/>
          </a:xfrm>
        </p:spPr>
        <p:txBody>
          <a:bodyPr/>
          <a:lstStyle/>
          <a:p>
            <a:r>
              <a:rPr lang="en-US" dirty="0"/>
              <a:t>Ask questions in </a:t>
            </a:r>
            <a:r>
              <a:rPr lang="en-US" dirty="0" smtClean="0"/>
              <a:t>class! MORE important in remote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LIVE discussion</a:t>
            </a:r>
            <a:endParaRPr lang="en-US" dirty="0"/>
          </a:p>
          <a:p>
            <a:r>
              <a:rPr lang="en-US" dirty="0" smtClean="0"/>
              <a:t>See instructors during office hours</a:t>
            </a:r>
          </a:p>
          <a:p>
            <a:r>
              <a:rPr lang="en-US" dirty="0" smtClean="0"/>
              <a:t>Be resourceful!</a:t>
            </a:r>
          </a:p>
          <a:p>
            <a:r>
              <a:rPr lang="en-US" dirty="0" smtClean="0"/>
              <a:t>Send </a:t>
            </a:r>
            <a:r>
              <a:rPr lang="en-US" dirty="0"/>
              <a:t>us a </a:t>
            </a:r>
            <a:r>
              <a:rPr lang="en-US" dirty="0" smtClean="0"/>
              <a:t>WeChat/Slack.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are not alone!</a:t>
            </a:r>
          </a:p>
          <a:p>
            <a:r>
              <a:rPr lang="en-US" dirty="0"/>
              <a:t>Work together! Lift each other! Succeed Together!</a:t>
            </a:r>
          </a:p>
          <a:p>
            <a:r>
              <a:rPr lang="en-US" dirty="0"/>
              <a:t>You are responsible for making a better world for yourself &amp; all</a:t>
            </a:r>
          </a:p>
        </p:txBody>
      </p:sp>
    </p:spTree>
    <p:extLst>
      <p:ext uri="{BB962C8B-B14F-4D97-AF65-F5344CB8AC3E}">
        <p14:creationId xmlns:p14="http://schemas.microsoft.com/office/powerpoint/2010/main" val="5857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Obtain </a:t>
            </a:r>
            <a:r>
              <a:rPr lang="en-US" sz="4800" i="1" u="sng" dirty="0"/>
              <a:t>conceptual</a:t>
            </a:r>
            <a:r>
              <a:rPr lang="en-US" sz="4800" i="1" dirty="0"/>
              <a:t> understanding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4254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take this course? (details)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Demystify</a:t>
            </a:r>
            <a:r>
              <a:rPr lang="en-US" dirty="0" smtClean="0"/>
              <a:t> reinforcement learning</a:t>
            </a:r>
          </a:p>
          <a:p>
            <a:endParaRPr lang="en-US" dirty="0" smtClean="0"/>
          </a:p>
          <a:p>
            <a:r>
              <a:rPr lang="en-US" dirty="0" smtClean="0"/>
              <a:t>Obtain a solid foundation for the </a:t>
            </a:r>
            <a:r>
              <a:rPr lang="en-US" u="sng" dirty="0" smtClean="0"/>
              <a:t>basic</a:t>
            </a:r>
            <a:r>
              <a:rPr lang="en-US" dirty="0" smtClean="0"/>
              <a:t> fundamental concepts</a:t>
            </a:r>
          </a:p>
          <a:p>
            <a:endParaRPr lang="en-US" dirty="0" smtClean="0"/>
          </a:p>
          <a:p>
            <a:r>
              <a:rPr lang="en-US" dirty="0" smtClean="0"/>
              <a:t>Explore via an </a:t>
            </a:r>
            <a:r>
              <a:rPr lang="en-US" u="sng" dirty="0" smtClean="0"/>
              <a:t>energy systems</a:t>
            </a:r>
            <a:r>
              <a:rPr lang="en-US" dirty="0" smtClean="0"/>
              <a:t> example</a:t>
            </a:r>
          </a:p>
          <a:p>
            <a:endParaRPr lang="en-US" dirty="0" smtClean="0"/>
          </a:p>
          <a:p>
            <a:r>
              <a:rPr lang="en-US" u="sng" dirty="0" smtClean="0"/>
              <a:t>It’s only EIGHT days and 12 hours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is </a:t>
            </a:r>
            <a:r>
              <a:rPr lang="en-US" b="1" u="sng" dirty="0"/>
              <a:t>NOT</a:t>
            </a:r>
            <a:r>
              <a:rPr lang="en-US" dirty="0"/>
              <a:t> about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99177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Open source software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e.g. Google Deep </a:t>
            </a:r>
            <a:r>
              <a:rPr lang="en-US" dirty="0" smtClean="0"/>
              <a:t>Mind, </a:t>
            </a:r>
            <a:r>
              <a:rPr lang="en-US" dirty="0" err="1" smtClean="0"/>
              <a:t>OpenAI</a:t>
            </a:r>
            <a:r>
              <a:rPr lang="en-US" dirty="0" smtClean="0"/>
              <a:t>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Matlab</a:t>
            </a:r>
            <a:r>
              <a:rPr lang="en-US" dirty="0"/>
              <a:t> RL </a:t>
            </a:r>
            <a:r>
              <a:rPr lang="en-US" dirty="0" err="1"/>
              <a:t>Tooxbox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, etc.</a:t>
            </a:r>
          </a:p>
          <a:p>
            <a:pPr>
              <a:lnSpc>
                <a:spcPct val="200000"/>
              </a:lnSpc>
            </a:pPr>
            <a:r>
              <a:rPr lang="en-US" dirty="0"/>
              <a:t>Reducing RL to coding</a:t>
            </a:r>
          </a:p>
          <a:p>
            <a:pPr>
              <a:lnSpc>
                <a:spcPct val="200000"/>
              </a:lnSpc>
            </a:pPr>
            <a:r>
              <a:rPr lang="en-US" dirty="0"/>
              <a:t>Deep RL </a:t>
            </a:r>
            <a:r>
              <a:rPr lang="en-US" dirty="0" smtClean="0"/>
              <a:t>tricks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Surveying the most famous algorithms of 2020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We take a long time horizon view about the past, present, and future</a:t>
            </a:r>
          </a:p>
        </p:txBody>
      </p:sp>
    </p:spTree>
    <p:extLst>
      <p:ext uri="{BB962C8B-B14F-4D97-AF65-F5344CB8AC3E}">
        <p14:creationId xmlns:p14="http://schemas.microsoft.com/office/powerpoint/2010/main" val="199653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36" y="0"/>
            <a:ext cx="10515600" cy="1325563"/>
          </a:xfrm>
        </p:spPr>
        <p:txBody>
          <a:bodyPr/>
          <a:lstStyle/>
          <a:p>
            <a:r>
              <a:rPr lang="en-US" dirty="0"/>
              <a:t>Prerequisite </a:t>
            </a:r>
            <a:r>
              <a:rPr lang="en-US"/>
              <a:t>Previous Coursework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236" y="1128736"/>
            <a:ext cx="11221528" cy="5598633"/>
          </a:xfrm>
        </p:spPr>
        <p:txBody>
          <a:bodyPr>
            <a:normAutofit/>
          </a:bodyPr>
          <a:lstStyle/>
          <a:p>
            <a:r>
              <a:rPr lang="en-US" dirty="0"/>
              <a:t>Multivariable calculus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Random variables &amp; Probability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Numerical computing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Very helpful (but not required) previous/concurrent coursework</a:t>
            </a:r>
          </a:p>
          <a:p>
            <a:r>
              <a:rPr lang="en-US" dirty="0"/>
              <a:t>Dynamical Systems &amp; Feedback Control</a:t>
            </a:r>
          </a:p>
          <a:p>
            <a:r>
              <a:rPr lang="en-US" dirty="0"/>
              <a:t>Stochastic processes</a:t>
            </a:r>
          </a:p>
          <a:p>
            <a:r>
              <a:rPr lang="en-US" dirty="0"/>
              <a:t>Statistical learning &amp; Information Theory</a:t>
            </a:r>
          </a:p>
        </p:txBody>
      </p:sp>
    </p:spTree>
    <p:extLst>
      <p:ext uri="{BB962C8B-B14F-4D97-AF65-F5344CB8AC3E}">
        <p14:creationId xmlns:p14="http://schemas.microsoft.com/office/powerpoint/2010/main" val="32314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91440"/>
            <a:ext cx="1219200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Startups out of my courses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7" y="1175370"/>
            <a:ext cx="3808518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946770"/>
            <a:ext cx="27432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235" y="946770"/>
            <a:ext cx="3400661" cy="13716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0" y="2166546"/>
            <a:ext cx="12192000" cy="3711305"/>
            <a:chOff x="0" y="2166546"/>
            <a:chExt cx="12192000" cy="3711305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0" y="2166546"/>
              <a:ext cx="12192000" cy="9692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Selected Companies that recruit my students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647" y="3134651"/>
              <a:ext cx="2286000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8225" y="3143367"/>
              <a:ext cx="22860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04" y="3143367"/>
              <a:ext cx="1852734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2519" y="3387635"/>
              <a:ext cx="2910092" cy="7315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675" y="4506251"/>
              <a:ext cx="1405944" cy="1371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33948" y="4506251"/>
              <a:ext cx="2974554" cy="1371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9033" y="4643411"/>
              <a:ext cx="2537063" cy="10972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5994" y="4506251"/>
              <a:ext cx="1808703" cy="137160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7" y="6025797"/>
            <a:ext cx="698269" cy="731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5989" y="5976058"/>
            <a:ext cx="7483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Exclusive access to alumni above! Join the CE295 LinkedIn Group: </a:t>
            </a:r>
            <a:r>
              <a:rPr lang="en-US" sz="2400" dirty="0">
                <a:hlinkClick r:id="rId14"/>
              </a:rPr>
              <a:t>https://</a:t>
            </a:r>
            <a:r>
              <a:rPr lang="en-US" sz="2400" dirty="0" err="1">
                <a:hlinkClick r:id="rId14"/>
              </a:rPr>
              <a:t>www.linkedin.com</a:t>
            </a:r>
            <a:r>
              <a:rPr lang="en-US" sz="2400" dirty="0">
                <a:hlinkClick r:id="rId14"/>
              </a:rPr>
              <a:t>/groups/7068321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03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10" y="50053"/>
            <a:ext cx="10023389" cy="1325563"/>
          </a:xfrm>
        </p:spPr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211" y="1114329"/>
            <a:ext cx="10515600" cy="1659447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Live Lecture Dates: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	</a:t>
            </a:r>
            <a:r>
              <a:rPr lang="en-US" sz="2400" b="1" dirty="0" smtClean="0"/>
              <a:t>China Time: </a:t>
            </a:r>
            <a:r>
              <a:rPr lang="en-US" sz="2400" dirty="0" smtClean="0"/>
              <a:t>7, 8, 9, 10 (</a:t>
            </a:r>
            <a:r>
              <a:rPr lang="en-US" sz="2400" dirty="0" err="1" smtClean="0"/>
              <a:t>Tu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Fri), 14, 15, 16, 17 (</a:t>
            </a:r>
            <a:r>
              <a:rPr lang="en-US" sz="2400" dirty="0" err="1" smtClean="0"/>
              <a:t>Tu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Fri); 08:30 </a:t>
            </a:r>
            <a:r>
              <a:rPr lang="mr-IN" sz="2400" dirty="0" smtClean="0"/>
              <a:t>–</a:t>
            </a:r>
            <a:r>
              <a:rPr lang="en-US" sz="2400" dirty="0" smtClean="0"/>
              <a:t> 10:05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	</a:t>
            </a:r>
            <a:r>
              <a:rPr lang="en-US" sz="2400" b="1" dirty="0" smtClean="0"/>
              <a:t>Berkeley Time: </a:t>
            </a:r>
            <a:r>
              <a:rPr lang="en-US" sz="2400" dirty="0" smtClean="0"/>
              <a:t>6, 7, 8, 9 (M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Th</a:t>
            </a:r>
            <a:r>
              <a:rPr lang="en-US" sz="2400" dirty="0" smtClean="0"/>
              <a:t>), 13, 14, 15, 16 (</a:t>
            </a:r>
            <a:r>
              <a:rPr lang="en-US" sz="2400" dirty="0"/>
              <a:t>M</a:t>
            </a:r>
            <a:r>
              <a:rPr lang="en-US" sz="2400" dirty="0" smtClean="0"/>
              <a:t>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 smtClean="0"/>
              <a:t>Th</a:t>
            </a:r>
            <a:r>
              <a:rPr lang="en-US" sz="2400" dirty="0" smtClean="0"/>
              <a:t>); 17:30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smtClean="0"/>
              <a:t>19:05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 dirty="0" smtClean="0"/>
              <a:t>Remote Teaching: </a:t>
            </a:r>
            <a:r>
              <a:rPr lang="en-US" sz="2400" dirty="0" smtClean="0"/>
              <a:t>Zoom (detailed login info coming soon)</a:t>
            </a:r>
            <a:endParaRPr lang="en-US" sz="2400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 dirty="0" smtClean="0"/>
              <a:t>Course </a:t>
            </a:r>
            <a:r>
              <a:rPr lang="en-US" sz="2400" b="1" dirty="0"/>
              <a:t>Website: </a:t>
            </a:r>
            <a:r>
              <a:rPr lang="en-US" sz="2400" dirty="0">
                <a:hlinkClick r:id="rId2"/>
              </a:rPr>
              <a:t>https://scott-moura.github.io/rl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 dirty="0" smtClean="0"/>
              <a:t>Discussions</a:t>
            </a:r>
            <a:r>
              <a:rPr lang="en-US" sz="2400" b="1" dirty="0"/>
              <a:t>: </a:t>
            </a:r>
            <a:r>
              <a:rPr lang="en-US" sz="2400" dirty="0"/>
              <a:t> WeChat </a:t>
            </a:r>
            <a:r>
              <a:rPr lang="en-US" sz="2400" dirty="0" smtClean="0"/>
              <a:t>&amp; Slack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461262"/>
              </p:ext>
            </p:extLst>
          </p:nvPr>
        </p:nvGraphicFramePr>
        <p:xfrm>
          <a:off x="2420037" y="3582210"/>
          <a:ext cx="3189654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96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Professor</a:t>
                      </a:r>
                      <a:r>
                        <a:rPr lang="en-US" sz="2000" b="0" dirty="0"/>
                        <a:t> Scott MOURA</a:t>
                      </a:r>
                    </a:p>
                    <a:p>
                      <a:pPr algn="ctr"/>
                      <a:r>
                        <a:rPr lang="en-US" sz="2000" b="0" dirty="0">
                          <a:hlinkClick r:id="rId3"/>
                        </a:rPr>
                        <a:t>smoura@berkeley.edu</a:t>
                      </a:r>
                      <a:endParaRPr lang="en-US" sz="2000" b="0" dirty="0"/>
                    </a:p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Office Hours: </a:t>
                      </a:r>
                      <a:endParaRPr lang="en-US" sz="2000" b="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sz="2000" b="0" dirty="0" smtClean="0">
                          <a:solidFill>
                            <a:srgbClr val="FF0000"/>
                          </a:solidFill>
                        </a:rPr>
                        <a:t>30min after class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" name="Picture 4" descr="https://ecal.berkeley.edu/pics/moura_headshot_m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210" y="3512813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016499"/>
              </p:ext>
            </p:extLst>
          </p:nvPr>
        </p:nvGraphicFramePr>
        <p:xfrm>
          <a:off x="5265205" y="5427905"/>
          <a:ext cx="363855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Co-instructor: </a:t>
                      </a:r>
                      <a:r>
                        <a:rPr lang="en-US" sz="2000" b="1" dirty="0" err="1" smtClean="0"/>
                        <a:t>Saehong</a:t>
                      </a:r>
                      <a:r>
                        <a:rPr lang="en-US" sz="2000" b="1" dirty="0" smtClean="0"/>
                        <a:t> Park</a:t>
                      </a:r>
                      <a:endParaRPr lang="en-US" sz="2000" b="1" dirty="0"/>
                    </a:p>
                    <a:p>
                      <a:pPr algn="ctr"/>
                      <a:r>
                        <a:rPr lang="en-US" sz="2000" b="0" dirty="0" smtClean="0">
                          <a:solidFill>
                            <a:srgbClr val="FF0000"/>
                          </a:solidFill>
                          <a:hlinkClick r:id="rId5"/>
                        </a:rPr>
                        <a:t>sspark@berkeley.edu</a:t>
                      </a:r>
                      <a:endParaRPr lang="en-US" sz="2000" b="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sz="2000" b="0" dirty="0" smtClean="0">
                          <a:solidFill>
                            <a:srgbClr val="FF0000"/>
                          </a:solidFill>
                        </a:rPr>
                        <a:t>Office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Hours: </a:t>
                      </a:r>
                      <a:r>
                        <a:rPr lang="en-US" sz="2000" b="0" dirty="0" smtClean="0">
                          <a:solidFill>
                            <a:srgbClr val="FF0000"/>
                          </a:solidFill>
                        </a:rPr>
                        <a:t>30min after class</a:t>
                      </a:r>
                      <a:endParaRPr lang="en-US" sz="2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6" name="Picture 2" descr="rofile photo of Saehong Pa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55" y="3286896"/>
            <a:ext cx="2115631" cy="21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212" y="3161685"/>
            <a:ext cx="1786774" cy="208591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02384"/>
              </p:ext>
            </p:extLst>
          </p:nvPr>
        </p:nvGraphicFramePr>
        <p:xfrm>
          <a:off x="8696324" y="5427905"/>
          <a:ext cx="363855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Teaching</a:t>
                      </a:r>
                      <a:r>
                        <a:rPr lang="en-US" sz="2000" b="1" baseline="0" dirty="0" smtClean="0"/>
                        <a:t> Assistant</a:t>
                      </a:r>
                      <a:r>
                        <a:rPr lang="en-US" sz="2000" b="1" dirty="0" smtClean="0"/>
                        <a:t>: </a:t>
                      </a:r>
                    </a:p>
                    <a:p>
                      <a:pPr algn="ctr"/>
                      <a:r>
                        <a:rPr lang="en-US" sz="2000" b="1" dirty="0" smtClean="0"/>
                        <a:t>Xinyi Zhao</a:t>
                      </a:r>
                      <a:endParaRPr lang="en-US" sz="2000" b="1" dirty="0"/>
                    </a:p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hlinkClick r:id="rId8"/>
                        </a:rPr>
                        <a:t>zxyyx48@163.com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70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25" y="267740"/>
            <a:ext cx="10515600" cy="964276"/>
          </a:xfrm>
        </p:spPr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466898" y="4427220"/>
            <a:ext cx="5227320" cy="2400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b="1" dirty="0"/>
              <a:t>Professor Scott Moura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dirty="0"/>
              <a:t>Postdoc – UC San Diego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dirty="0"/>
              <a:t>PhD </a:t>
            </a:r>
            <a:r>
              <a:rPr lang="en-US" dirty="0" err="1"/>
              <a:t>MechE</a:t>
            </a:r>
            <a:r>
              <a:rPr lang="en-US" dirty="0"/>
              <a:t> – University of Michigan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dirty="0"/>
              <a:t>MS </a:t>
            </a:r>
            <a:r>
              <a:rPr lang="en-US" dirty="0" err="1"/>
              <a:t>MechE</a:t>
            </a:r>
            <a:r>
              <a:rPr lang="en-US" dirty="0"/>
              <a:t> – University of Michigan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dirty="0"/>
              <a:t>BS </a:t>
            </a:r>
            <a:r>
              <a:rPr lang="en-US" dirty="0" err="1"/>
              <a:t>MechE</a:t>
            </a:r>
            <a:r>
              <a:rPr lang="en-US" dirty="0"/>
              <a:t> – UC Berkeley</a:t>
            </a:r>
          </a:p>
        </p:txBody>
      </p:sp>
      <p:pic>
        <p:nvPicPr>
          <p:cNvPr id="6" name="Picture 5" descr="https://ecal.berkeley.edu/pics/moura_headshot_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1758" y="1382684"/>
            <a:ext cx="18288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5694218" y="4572000"/>
            <a:ext cx="6497782" cy="225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b="1" dirty="0"/>
              <a:t>Selected Honors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Carol D. </a:t>
            </a:r>
            <a:r>
              <a:rPr lang="en-US" sz="2000" dirty="0" err="1"/>
              <a:t>Soc</a:t>
            </a:r>
            <a:r>
              <a:rPr lang="en-US" sz="2000" dirty="0"/>
              <a:t> Distinguished Grad Student Mentoring Award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NSF CAREER Awardee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Hugo O. Schuck Best Paper Award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Best Student Paper, as advisor (ACC, IFAC, DSCC)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UC President’s Postdoctoral Fellow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NSF Graduate Research Fellow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50" y="145044"/>
            <a:ext cx="7860106" cy="442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-206290" y="15950"/>
            <a:ext cx="12592197" cy="6760841"/>
            <a:chOff x="-206290" y="15950"/>
            <a:chExt cx="12592197" cy="6760841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5950"/>
              <a:ext cx="7533275" cy="1094538"/>
            </a:xfrm>
            <a:prstGeom prst="rect">
              <a:avLst/>
            </a:prstGeom>
            <a:effectLst/>
          </p:spPr>
        </p:pic>
        <p:sp>
          <p:nvSpPr>
            <p:cNvPr id="64" name="Rectangle 63"/>
            <p:cNvSpPr/>
            <p:nvPr/>
          </p:nvSpPr>
          <p:spPr>
            <a:xfrm>
              <a:off x="85661" y="1371215"/>
              <a:ext cx="10614992" cy="463254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3114" y="1129924"/>
              <a:ext cx="821551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1988" y="1110488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7321" y="1121348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42484" y="1106607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7463" y="1110488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0" name="TextBox 69"/>
            <p:cNvSpPr txBox="1"/>
            <p:nvPr/>
          </p:nvSpPr>
          <p:spPr>
            <a:xfrm>
              <a:off x="7460908" y="2326422"/>
              <a:ext cx="2161829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 smtClean="0">
                  <a:latin typeface="Verdana" charset="0"/>
                  <a:ea typeface="Verdana" charset="0"/>
                  <a:cs typeface="Verdana" charset="0"/>
                </a:rPr>
                <a:t>Sangjae</a:t>
              </a:r>
              <a:endParaRPr lang="en-US" sz="1500" dirty="0" smtClean="0">
                <a:latin typeface="Verdana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BAE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4462" y="2339562"/>
              <a:ext cx="1605213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smtClean="0">
                  <a:latin typeface="Verdana" charset="0"/>
                  <a:ea typeface="Verdana" charset="0"/>
                  <a:cs typeface="Verdana" charset="0"/>
                </a:rPr>
                <a:t>Laurel 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DUNN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7031" y="2309753"/>
              <a:ext cx="1506170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 smtClean="0">
                  <a:latin typeface="Verdana" charset="0"/>
                  <a:ea typeface="Verdana" charset="0"/>
                  <a:cs typeface="Verdana" charset="0"/>
                </a:rPr>
                <a:t>Saehong</a:t>
              </a:r>
              <a:endParaRPr lang="en-US" sz="1500" dirty="0" smtClean="0">
                <a:latin typeface="Verdana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PARK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72459" y="2296616"/>
              <a:ext cx="1418444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Dong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ZHANG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866952" y="2318249"/>
              <a:ext cx="2161829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Bertrand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TRAVACCA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-122269" y="2367694"/>
              <a:ext cx="1909184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Dr. Luis COUTO (ULB/Oxford)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9786" y="1112241"/>
              <a:ext cx="782689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77" name="TextBox 76"/>
            <p:cNvSpPr txBox="1"/>
            <p:nvPr/>
          </p:nvSpPr>
          <p:spPr>
            <a:xfrm>
              <a:off x="6712903" y="2296616"/>
              <a:ext cx="1156317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 smtClean="0">
                  <a:latin typeface="Verdana" charset="0"/>
                  <a:ea typeface="Verdana" charset="0"/>
                  <a:cs typeface="Verdana" charset="0"/>
                </a:rPr>
                <a:t>Zhe</a:t>
              </a:r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 ZHOU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3985" y="1128023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79" name="TextBox 78"/>
            <p:cNvSpPr txBox="1"/>
            <p:nvPr/>
          </p:nvSpPr>
          <p:spPr>
            <a:xfrm>
              <a:off x="2307460" y="2335514"/>
              <a:ext cx="2161829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Zach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GIMA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2018" y="1116591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81" name="TextBox 80"/>
            <p:cNvSpPr txBox="1"/>
            <p:nvPr/>
          </p:nvSpPr>
          <p:spPr>
            <a:xfrm>
              <a:off x="6781406" y="4255456"/>
              <a:ext cx="1576105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Dylan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KATO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719" y="3005853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83" name="TextBox 82"/>
            <p:cNvSpPr txBox="1"/>
            <p:nvPr/>
          </p:nvSpPr>
          <p:spPr>
            <a:xfrm>
              <a:off x="2635819" y="4197458"/>
              <a:ext cx="1629027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 smtClean="0">
                  <a:latin typeface="Verdana" charset="0"/>
                  <a:ea typeface="Verdana" charset="0"/>
                  <a:cs typeface="Verdana" charset="0"/>
                </a:rPr>
                <a:t>Ioanna</a:t>
              </a:r>
              <a:endParaRPr lang="en-US" sz="1500" dirty="0" smtClean="0">
                <a:latin typeface="Verdana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KAVVADA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678834" y="2308517"/>
              <a:ext cx="1454390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Mathilde BADOUAL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5204" y="2989001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86" name="TextBox 85"/>
            <p:cNvSpPr txBox="1"/>
            <p:nvPr/>
          </p:nvSpPr>
          <p:spPr>
            <a:xfrm>
              <a:off x="8294760" y="4268232"/>
              <a:ext cx="1067216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 smtClean="0">
                  <a:latin typeface="Verdana" charset="0"/>
                  <a:ea typeface="Verdana" charset="0"/>
                  <a:cs typeface="Verdana" charset="0"/>
                </a:rPr>
                <a:t>Teng</a:t>
              </a:r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 ZENG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832811" y="6218073"/>
              <a:ext cx="1576105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Sonia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MARTIN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40072" y="3001033"/>
              <a:ext cx="1242078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9" name="TextBox 88"/>
            <p:cNvSpPr txBox="1"/>
            <p:nvPr/>
          </p:nvSpPr>
          <p:spPr>
            <a:xfrm>
              <a:off x="5407884" y="4280264"/>
              <a:ext cx="1655050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Patrick KEYANTUO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4627" y="3000247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1" name="TextBox 90"/>
            <p:cNvSpPr txBox="1"/>
            <p:nvPr/>
          </p:nvSpPr>
          <p:spPr>
            <a:xfrm>
              <a:off x="3900867" y="4214806"/>
              <a:ext cx="1655050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Aaron 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KANDEL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7581" y="3027140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3" name="TextBox 92"/>
            <p:cNvSpPr txBox="1"/>
            <p:nvPr/>
          </p:nvSpPr>
          <p:spPr>
            <a:xfrm>
              <a:off x="1485025" y="4215981"/>
              <a:ext cx="1187237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 smtClean="0">
                  <a:latin typeface="Verdana" charset="0"/>
                  <a:ea typeface="Verdana" charset="0"/>
                  <a:cs typeface="Verdana" charset="0"/>
                </a:rPr>
                <a:t>Yiqi</a:t>
              </a:r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 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ZHAO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921091" y="6221159"/>
              <a:ext cx="2296159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smtClean="0">
                  <a:latin typeface="Verdana" charset="0"/>
                  <a:ea typeface="Verdana" charset="0"/>
                  <a:cs typeface="Verdana" charset="0"/>
                </a:rPr>
                <a:t>Vanessa HERNANDEZ-CRUZ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803" y="3050259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6" name="TextBox 95"/>
            <p:cNvSpPr txBox="1"/>
            <p:nvPr/>
          </p:nvSpPr>
          <p:spPr>
            <a:xfrm>
              <a:off x="0" y="4238185"/>
              <a:ext cx="1629027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 smtClean="0">
                  <a:latin typeface="Verdana" charset="0"/>
                  <a:ea typeface="Verdana" charset="0"/>
                  <a:cs typeface="Verdana" charset="0"/>
                </a:rPr>
                <a:t>Soomin</a:t>
              </a:r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/>
              </a:r>
              <a:b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</a:br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WOO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97" name="Picture 2" descr="https://ecal.berkeley.edu/pics/ecal-team/LuisCouto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49" y="1131352"/>
              <a:ext cx="765355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 descr="anessa Hernandez-Cruz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8890" y="4961870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0" descr="erman Perea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9080" y="4995692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2" descr="mage result for ioanna kavvada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333" y="3024549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4" descr="onia Martin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5152" y="4936540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10813330" y="6222793"/>
              <a:ext cx="1440219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smtClean="0">
                  <a:latin typeface="Verdana" charset="0"/>
                  <a:ea typeface="Verdana" charset="0"/>
                  <a:cs typeface="Verdana" charset="0"/>
                </a:rPr>
                <a:t>German PEREA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49824" y="2968173"/>
              <a:ext cx="1075765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pic>
          <p:nvPicPr>
            <p:cNvPr id="104" name="Picture 2" descr="mage result for andrea pozzi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803" y="4954169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4" descr="hoto of Shirin Yousefizadeh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1861" y="2933584"/>
              <a:ext cx="823092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/>
            <p:cNvSpPr txBox="1"/>
            <p:nvPr/>
          </p:nvSpPr>
          <p:spPr>
            <a:xfrm>
              <a:off x="9387580" y="4238185"/>
              <a:ext cx="1454390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smtClean="0">
                  <a:latin typeface="Verdana" charset="0"/>
                  <a:ea typeface="Verdana" charset="0"/>
                  <a:cs typeface="Verdana" charset="0"/>
                </a:rPr>
                <a:t>Jing YU (TBSI)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0392702" y="4102988"/>
              <a:ext cx="1993205" cy="7848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Verdana" charset="0"/>
                  <a:ea typeface="Verdana" charset="0"/>
                  <a:cs typeface="Verdana" charset="0"/>
                </a:rPr>
                <a:t>Shirin </a:t>
              </a:r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YOUSEFIZADEH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(Aalborg, DK)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-206290" y="6185757"/>
              <a:ext cx="1993205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smtClean="0">
                  <a:latin typeface="Verdana" charset="0"/>
                  <a:ea typeface="Verdana" charset="0"/>
                  <a:cs typeface="Verdana" charset="0"/>
                </a:rPr>
                <a:t>Andrea POZZI (Pavia, IT)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109" name="Picture 6" descr="eep Naresh Dayaramani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230" y="4935812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/>
            <p:cNvSpPr txBox="1"/>
            <p:nvPr/>
          </p:nvSpPr>
          <p:spPr>
            <a:xfrm>
              <a:off x="6605491" y="6193435"/>
              <a:ext cx="1576105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Deep DAYARAMANI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370405" y="6190634"/>
              <a:ext cx="1639815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 smtClean="0">
                  <a:latin typeface="Verdana" charset="0"/>
                  <a:ea typeface="Verdana" charset="0"/>
                  <a:cs typeface="Verdana" charset="0"/>
                </a:rPr>
                <a:t>Upadhi</a:t>
              </a:r>
              <a:endParaRPr lang="en-US" sz="1500" dirty="0" smtClean="0">
                <a:latin typeface="Verdana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VIJAY</a:t>
              </a:r>
            </a:p>
          </p:txBody>
        </p:sp>
        <p:pic>
          <p:nvPicPr>
            <p:cNvPr id="112" name="Picture 2" descr="https://lh3.googleusercontent.com/kC9FPYXqGTenLBwTkiK4nhNHk0VCQwsz60pAi2UVpBEvh4Hq9SiQhKALvC1MGOXSKDirNTd9mzpy1aSVJ-TvGxKJuEelNYDA84SO0765kmP18F2kOQ=w1280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710" y="5014785"/>
              <a:ext cx="62545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4" descr="https://lh6.googleusercontent.com/AFCGYAcAzdn-fFn2ElC3QSG37LnaM__VgrmvT2Mli2mYx6nmM3Rd71wCedSXuBc2nm9X5Y0CAx1QbGCAqDt-fSt3k66O47ugjnINxm7z9CXPyXqExWM=w1280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446" y="4969970"/>
              <a:ext cx="537935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6" descr="https://lh3.googleusercontent.com/C750svIC0UkIVHu-DkWqhVS2Cs32T4JMqD00usKgkkfcxMSkY0hZt-MBx5rWH9RG38W8HGcNmW22GAWbVA5Y_AAjJnpV7a4qphDy8f2Awm-6znBTxQ=w1280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4921" y="4979513"/>
              <a:ext cx="537924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8" descr="https://lh6.googleusercontent.com/UPs9uqlUss7Id3bxJrOqjbYdbz-s4AFlsNybrLF3iUJxUJ7UPHI1zdz85CpJ5K-gTFcnwElgUYa8IIU5VT0ko8KiGAgD-HJl52lZibRY_ZIbykJgsEbv=w1280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491" y="4971933"/>
              <a:ext cx="535972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2672262" y="6197344"/>
              <a:ext cx="1576105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Verdana" charset="0"/>
                  <a:ea typeface="Verdana" charset="0"/>
                  <a:cs typeface="Verdana" charset="0"/>
                </a:rPr>
                <a:t>Pedro </a:t>
              </a:r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ERRAZURIZ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576428" y="6183687"/>
              <a:ext cx="1576105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 smtClean="0">
                  <a:latin typeface="Verdana" charset="0"/>
                  <a:ea typeface="Verdana" charset="0"/>
                  <a:cs typeface="Verdana" charset="0"/>
                </a:rPr>
                <a:t>Sihan</a:t>
              </a:r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 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LIU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324937" y="6172861"/>
              <a:ext cx="1576105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Yan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XIAO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252536" y="6172861"/>
              <a:ext cx="1576105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Jonathan</a:t>
              </a:r>
            </a:p>
            <a:p>
              <a:pPr algn="ctr"/>
              <a:r>
                <a:rPr lang="en-US" sz="1500" dirty="0" smtClean="0">
                  <a:latin typeface="Verdana" charset="0"/>
                  <a:ea typeface="Verdana" charset="0"/>
                  <a:cs typeface="Verdana" charset="0"/>
                </a:rPr>
                <a:t>KESTELMAN</a:t>
              </a:r>
              <a:endParaRPr lang="en-US" sz="15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120" name="Picture 2" descr="padhi Vijay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2844" y="4940330"/>
              <a:ext cx="1097280" cy="10972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43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5546</TotalTime>
  <Words>531</Words>
  <Application>Microsoft Macintosh PowerPoint</Application>
  <PresentationFormat>Widescreen</PresentationFormat>
  <Paragraphs>161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Mangal</vt:lpstr>
      <vt:lpstr>Verdana</vt:lpstr>
      <vt:lpstr>Arial</vt:lpstr>
      <vt:lpstr>Office Theme</vt:lpstr>
      <vt:lpstr>Introduction to Reinforcement Learning w/ some applications to Energy</vt:lpstr>
      <vt:lpstr>Why take this course?</vt:lpstr>
      <vt:lpstr>Why take this course? (details)</vt:lpstr>
      <vt:lpstr>This course is NOT about…</vt:lpstr>
      <vt:lpstr>Prerequisite Previous Coursework</vt:lpstr>
      <vt:lpstr>PowerPoint Presentation</vt:lpstr>
      <vt:lpstr>Class Format</vt:lpstr>
      <vt:lpstr>About me</vt:lpstr>
      <vt:lpstr>PowerPoint Presentation</vt:lpstr>
      <vt:lpstr>WeChat</vt:lpstr>
      <vt:lpstr>Slack</vt:lpstr>
      <vt:lpstr>Course Organization</vt:lpstr>
      <vt:lpstr>Textbooks (none are required)</vt:lpstr>
      <vt:lpstr>Grading</vt:lpstr>
      <vt:lpstr>How to Succeed (in Remote Learning Courses)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Systems and Control (CE 295)</dc:title>
  <dc:creator>Scott Moura</dc:creator>
  <cp:lastModifiedBy>Scott Moura</cp:lastModifiedBy>
  <cp:revision>156</cp:revision>
  <cp:lastPrinted>2019-07-20T06:46:43Z</cp:lastPrinted>
  <dcterms:created xsi:type="dcterms:W3CDTF">2019-01-21T07:13:35Z</dcterms:created>
  <dcterms:modified xsi:type="dcterms:W3CDTF">2020-07-05T20:18:59Z</dcterms:modified>
</cp:coreProperties>
</file>